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4"/>
  </p:sldMasterIdLst>
  <p:notesMasterIdLst>
    <p:notesMasterId r:id="rId51"/>
  </p:notesMasterIdLst>
  <p:sldIdLst>
    <p:sldId id="726" r:id="rId5"/>
    <p:sldId id="638" r:id="rId6"/>
    <p:sldId id="647" r:id="rId7"/>
    <p:sldId id="727" r:id="rId8"/>
    <p:sldId id="728" r:id="rId9"/>
    <p:sldId id="729" r:id="rId10"/>
    <p:sldId id="730" r:id="rId11"/>
    <p:sldId id="731" r:id="rId12"/>
    <p:sldId id="732" r:id="rId13"/>
    <p:sldId id="733" r:id="rId14"/>
    <p:sldId id="734" r:id="rId15"/>
    <p:sldId id="735" r:id="rId16"/>
    <p:sldId id="736" r:id="rId17"/>
    <p:sldId id="737" r:id="rId18"/>
    <p:sldId id="738" r:id="rId19"/>
    <p:sldId id="739" r:id="rId20"/>
    <p:sldId id="740" r:id="rId21"/>
    <p:sldId id="741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749" r:id="rId30"/>
    <p:sldId id="750" r:id="rId31"/>
    <p:sldId id="751" r:id="rId32"/>
    <p:sldId id="752" r:id="rId33"/>
    <p:sldId id="753" r:id="rId34"/>
    <p:sldId id="754" r:id="rId35"/>
    <p:sldId id="755" r:id="rId36"/>
    <p:sldId id="756" r:id="rId37"/>
    <p:sldId id="757" r:id="rId38"/>
    <p:sldId id="758" r:id="rId39"/>
    <p:sldId id="759" r:id="rId40"/>
    <p:sldId id="760" r:id="rId41"/>
    <p:sldId id="761" r:id="rId42"/>
    <p:sldId id="762" r:id="rId43"/>
    <p:sldId id="763" r:id="rId44"/>
    <p:sldId id="764" r:id="rId45"/>
    <p:sldId id="765" r:id="rId46"/>
    <p:sldId id="766" r:id="rId47"/>
    <p:sldId id="767" r:id="rId48"/>
    <p:sldId id="768" r:id="rId49"/>
    <p:sldId id="769" r:id="rId50"/>
  </p:sldIdLst>
  <p:sldSz cx="9144000" cy="5143500" type="screen16x9"/>
  <p:notesSz cx="6858000" cy="9144000"/>
  <p:defaultTextStyle>
    <a:defPPr>
      <a:defRPr lang="en-US"/>
    </a:defPPr>
    <a:lvl1pPr marL="0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9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91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93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479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FA7"/>
    <a:srgbClr val="2B2A2A"/>
    <a:srgbClr val="2CC615"/>
    <a:srgbClr val="55A935"/>
    <a:srgbClr val="595A5D"/>
    <a:srgbClr val="414042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88621" autoAdjust="0"/>
  </p:normalViewPr>
  <p:slideViewPr>
    <p:cSldViewPr snapToGrid="0" showGuides="1">
      <p:cViewPr varScale="1">
        <p:scale>
          <a:sx n="81" d="100"/>
          <a:sy n="81" d="100"/>
        </p:scale>
        <p:origin x="996" y="4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688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379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0691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7593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4479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0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01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05" y="766092"/>
            <a:ext cx="7772400" cy="1102519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27" y="2068078"/>
            <a:ext cx="7786115" cy="921643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7DA0DECC-A1CD-3A45-A319-FA5814899B6D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BA8F736F-EF12-B249-AF0D-385560EED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8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066628" cy="1250668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WS-Enterprise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10" y="1795720"/>
            <a:ext cx="6610780" cy="5451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09044" y="2339731"/>
            <a:ext cx="4125912" cy="503237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 sz="1200"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 sz="1100"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 sz="1050"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4" y="2004834"/>
            <a:ext cx="6611112" cy="9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414042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414042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91335" y="551658"/>
            <a:ext cx="8161337" cy="40401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2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FFFFFF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68" r:id="rId21"/>
    <p:sldLayoutId id="2147483972" r:id="rId2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aws/amazon.com/cloudfront/pric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aws.amazon.com/economic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9" b="43920"/>
          <a:stretch/>
        </p:blipFill>
        <p:spPr>
          <a:xfrm>
            <a:off x="575278" y="543561"/>
            <a:ext cx="7728326" cy="3405352"/>
          </a:xfrm>
        </p:spPr>
      </p:pic>
    </p:spTree>
    <p:extLst>
      <p:ext uri="{BB962C8B-B14F-4D97-AF65-F5344CB8AC3E}">
        <p14:creationId xmlns:p14="http://schemas.microsoft.com/office/powerpoint/2010/main" val="32818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Service and Feature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instance types to choose from</a:t>
            </a:r>
          </a:p>
          <a:p>
            <a:r>
              <a:rPr lang="en-US" dirty="0" smtClean="0"/>
              <a:t>Provisioned IOPS (up to 30,000 per DB) optional</a:t>
            </a:r>
          </a:p>
          <a:p>
            <a:r>
              <a:rPr lang="en-US" dirty="0" smtClean="0"/>
              <a:t>Data Transfer Out of a Region - $0.02/GB</a:t>
            </a:r>
          </a:p>
          <a:p>
            <a:r>
              <a:rPr lang="en-US" dirty="0" smtClean="0"/>
              <a:t>Reserved billing model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7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DynamoDB</a:t>
            </a:r>
            <a:r>
              <a:rPr lang="en-US" dirty="0" smtClean="0"/>
              <a:t> Service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Provision IOPS capacity</a:t>
            </a:r>
          </a:p>
          <a:p>
            <a:pPr lvl="1"/>
            <a:r>
              <a:rPr lang="en-US" dirty="0" smtClean="0"/>
              <a:t>$0.0065 per hour for every 10 units of write capacity</a:t>
            </a:r>
          </a:p>
          <a:p>
            <a:pPr lvl="1"/>
            <a:r>
              <a:rPr lang="en-US" dirty="0"/>
              <a:t>$0.0065 per hour for every </a:t>
            </a:r>
            <a:r>
              <a:rPr lang="en-US" dirty="0" smtClean="0"/>
              <a:t>50 </a:t>
            </a:r>
            <a:r>
              <a:rPr lang="en-US" dirty="0"/>
              <a:t>units of </a:t>
            </a:r>
            <a:r>
              <a:rPr lang="en-US" dirty="0" smtClean="0"/>
              <a:t>read capacity</a:t>
            </a:r>
          </a:p>
          <a:p>
            <a:r>
              <a:rPr lang="en-US" dirty="0" smtClean="0"/>
              <a:t>Indexed data storage </a:t>
            </a:r>
          </a:p>
          <a:p>
            <a:pPr lvl="1"/>
            <a:r>
              <a:rPr lang="en-US" dirty="0" smtClean="0"/>
              <a:t>First 100MB stored per month is free</a:t>
            </a:r>
          </a:p>
          <a:p>
            <a:pPr lvl="1"/>
            <a:r>
              <a:rPr lang="en-US" dirty="0" smtClean="0"/>
              <a:t>$0.25 per GB-month thereafter</a:t>
            </a:r>
          </a:p>
          <a:p>
            <a:r>
              <a:rPr lang="en-US" dirty="0" smtClean="0"/>
              <a:t>Data transfer OUT - $0.12/GB up to 10TB/month</a:t>
            </a:r>
          </a:p>
          <a:p>
            <a:r>
              <a:rPr lang="en-US" dirty="0" smtClean="0"/>
              <a:t>Reserved billing model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R53 and </a:t>
            </a:r>
            <a:r>
              <a:rPr lang="en-US" dirty="0" err="1" smtClean="0"/>
              <a:t>CloudFront</a:t>
            </a:r>
            <a:r>
              <a:rPr lang="en-US" dirty="0" smtClean="0"/>
              <a:t> Service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Route 53</a:t>
            </a:r>
          </a:p>
          <a:p>
            <a:pPr lvl="1"/>
            <a:r>
              <a:rPr lang="en-US" dirty="0" smtClean="0"/>
              <a:t>$0.50 per hosted zone/month for the first 25 hosted zones</a:t>
            </a:r>
          </a:p>
          <a:p>
            <a:pPr lvl="1"/>
            <a:r>
              <a:rPr lang="en-US" dirty="0" smtClean="0"/>
              <a:t>$0.50 per million queries for the first 1 billion queries/month</a:t>
            </a:r>
          </a:p>
          <a:p>
            <a:pPr lvl="1"/>
            <a:r>
              <a:rPr lang="en-US" dirty="0" smtClean="0"/>
              <a:t>$0.75 per million for latency based queries for the first 1 billion queries/month</a:t>
            </a:r>
          </a:p>
          <a:p>
            <a:pPr lvl="1"/>
            <a:r>
              <a:rPr lang="en-US" dirty="0" smtClean="0"/>
              <a:t>$0.50 per health check per month inside AWS, $0.75 outside (S3 Endpoints are free) – Basic Health Check</a:t>
            </a:r>
          </a:p>
          <a:p>
            <a:r>
              <a:rPr lang="en-US" dirty="0" err="1" smtClean="0"/>
              <a:t>CloudFront</a:t>
            </a:r>
            <a:endParaRPr lang="en-US" dirty="0" smtClean="0"/>
          </a:p>
          <a:p>
            <a:pPr lvl="1"/>
            <a:r>
              <a:rPr lang="en-US" dirty="0" smtClean="0"/>
              <a:t>Bandwidth out $0.12 per GB (US and Europe) for the first 10TB/month</a:t>
            </a:r>
          </a:p>
          <a:p>
            <a:pPr lvl="1"/>
            <a:r>
              <a:rPr lang="en-US" dirty="0" smtClean="0"/>
              <a:t>$0.0075 per 10,000 requests (US) for all HTTP methods</a:t>
            </a:r>
          </a:p>
          <a:p>
            <a:pPr lvl="1"/>
            <a:r>
              <a:rPr lang="en-US" dirty="0" smtClean="0"/>
              <a:t>Pricing based on edge location. For details see: </a:t>
            </a:r>
            <a:r>
              <a:rPr lang="en-US" dirty="0" smtClean="0">
                <a:hlinkClick r:id="rId2"/>
              </a:rPr>
              <a:t>http://aws/amazon.com/cloudfront/pricing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SQS, SNS, SES Service and Feature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SQS</a:t>
            </a:r>
          </a:p>
          <a:p>
            <a:pPr lvl="1"/>
            <a:r>
              <a:rPr lang="en-US" dirty="0" smtClean="0"/>
              <a:t>First 1 million SQS requests/month are free. $0.05 per 1 million SQS requests/month thereafter</a:t>
            </a:r>
          </a:p>
          <a:p>
            <a:r>
              <a:rPr lang="en-US" dirty="0" smtClean="0"/>
              <a:t>SNS</a:t>
            </a:r>
          </a:p>
          <a:p>
            <a:pPr lvl="1"/>
            <a:r>
              <a:rPr lang="en-US" dirty="0" smtClean="0"/>
              <a:t>$0.06 per million HTTP/s notifications</a:t>
            </a:r>
          </a:p>
          <a:p>
            <a:pPr lvl="1"/>
            <a:r>
              <a:rPr lang="en-US" dirty="0" smtClean="0"/>
              <a:t>$2.00 per 100,000 Emails notifications</a:t>
            </a:r>
          </a:p>
          <a:p>
            <a:pPr lvl="1"/>
            <a:r>
              <a:rPr lang="en-US" dirty="0" smtClean="0"/>
              <a:t>$0.75 per 100 SMS notifications</a:t>
            </a:r>
          </a:p>
          <a:p>
            <a:pPr lvl="1"/>
            <a:r>
              <a:rPr lang="en-US" dirty="0" smtClean="0"/>
              <a:t>No charge for SQS notifications</a:t>
            </a:r>
          </a:p>
          <a:p>
            <a:r>
              <a:rPr lang="en-US" dirty="0" smtClean="0"/>
              <a:t>SES</a:t>
            </a:r>
          </a:p>
          <a:p>
            <a:pPr lvl="1"/>
            <a:r>
              <a:rPr lang="en-US" dirty="0" smtClean="0"/>
              <a:t>$0.10 per 1,000 Emails out</a:t>
            </a:r>
          </a:p>
          <a:p>
            <a:pPr lvl="1"/>
            <a:r>
              <a:rPr lang="en-US" dirty="0" smtClean="0"/>
              <a:t>Data transfer inside a region is free</a:t>
            </a:r>
          </a:p>
          <a:p>
            <a:pPr lvl="1"/>
            <a:r>
              <a:rPr lang="en-US" dirty="0" smtClean="0"/>
              <a:t>$0.12 per GB of attachments 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9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/>
              <a:t>Cost model</a:t>
            </a:r>
          </a:p>
          <a:p>
            <a:r>
              <a:rPr lang="en-US" dirty="0" smtClean="0"/>
              <a:t>Services and feature costs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Billing options</a:t>
            </a:r>
          </a:p>
          <a:p>
            <a:r>
              <a:rPr lang="en-US" dirty="0" smtClean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15033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Services and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Free Tier Utilization</a:t>
            </a:r>
          </a:p>
          <a:p>
            <a:r>
              <a:rPr lang="en-US" dirty="0" smtClean="0"/>
              <a:t>VPC</a:t>
            </a:r>
          </a:p>
          <a:p>
            <a:r>
              <a:rPr lang="en-US" dirty="0" smtClean="0"/>
              <a:t>Auto Scaling</a:t>
            </a:r>
          </a:p>
          <a:p>
            <a:r>
              <a:rPr lang="en-US" dirty="0" smtClean="0"/>
              <a:t>Cloud Watch standard metrics</a:t>
            </a:r>
          </a:p>
          <a:p>
            <a:r>
              <a:rPr lang="en-US" dirty="0" err="1" smtClean="0"/>
              <a:t>CloudFormation</a:t>
            </a:r>
            <a:endParaRPr lang="en-US" dirty="0" smtClean="0"/>
          </a:p>
          <a:p>
            <a:r>
              <a:rPr lang="en-US" dirty="0" smtClean="0"/>
              <a:t>IAM</a:t>
            </a:r>
          </a:p>
          <a:p>
            <a:r>
              <a:rPr lang="en-US" dirty="0" err="1" smtClean="0"/>
              <a:t>OpsWorks</a:t>
            </a:r>
            <a:endParaRPr lang="en-US" dirty="0" smtClean="0"/>
          </a:p>
          <a:p>
            <a:r>
              <a:rPr lang="en-US" dirty="0" smtClean="0"/>
              <a:t>Elastic Beanstalk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9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Billing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Prices vary by instance type – optimized to fit different use cases</a:t>
            </a:r>
          </a:p>
          <a:p>
            <a:r>
              <a:rPr lang="en-US" dirty="0" smtClean="0"/>
              <a:t>On Demand prices should be considered retail rate </a:t>
            </a:r>
          </a:p>
          <a:p>
            <a:r>
              <a:rPr lang="en-US" dirty="0" smtClean="0"/>
              <a:t>Reserved Instance billing model available</a:t>
            </a:r>
          </a:p>
          <a:p>
            <a:r>
              <a:rPr lang="en-US" dirty="0" smtClean="0"/>
              <a:t>Unique Spot Marker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5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choice of Amazon EC2 instances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larger compute instance will sometimes save you not only time but money too. Paying more per hour for a shorter amount of time can be less expensive</a:t>
            </a:r>
          </a:p>
          <a:p>
            <a:r>
              <a:rPr lang="en-US" dirty="0" smtClean="0"/>
              <a:t>Instances come in multiple sizes,  allowing you to optimally scale resources to the requirements of your workload. As you choose an instance type, consider the following:</a:t>
            </a:r>
          </a:p>
          <a:p>
            <a:pPr lvl="1"/>
            <a:r>
              <a:rPr lang="en-US" dirty="0" smtClean="0"/>
              <a:t>Core count</a:t>
            </a:r>
          </a:p>
          <a:p>
            <a:pPr lvl="1"/>
            <a:r>
              <a:rPr lang="en-US" dirty="0" smtClean="0"/>
              <a:t>Memory size</a:t>
            </a:r>
          </a:p>
          <a:p>
            <a:pPr lvl="1"/>
            <a:r>
              <a:rPr lang="en-US" dirty="0" smtClean="0"/>
              <a:t>Storage size &amp; type</a:t>
            </a:r>
          </a:p>
          <a:p>
            <a:pPr lvl="1"/>
            <a:r>
              <a:rPr lang="en-US" dirty="0" smtClean="0"/>
              <a:t>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9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Features that impact your workload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Intel AES-NI1 – Intel processors that support these new encryption instructions allow you to enable encryption for enhanced data security without paying a performance penalty</a:t>
            </a:r>
          </a:p>
          <a:p>
            <a:r>
              <a:rPr lang="en-US" dirty="0" smtClean="0"/>
              <a:t>Intel AVX – Get dramatically better performance for parallel HPC workloads such as life science engineering, data mining, financial analysis, or other technical computing applications. AVX also enhances image, video, and audio processing.</a:t>
            </a:r>
          </a:p>
          <a:p>
            <a:r>
              <a:rPr lang="en-US" dirty="0" smtClean="0"/>
              <a:t>Intel Turbo Boost Technology2 – Get a turbo boost of compute speed, accelerating performance for peak loads. This Instance is appropriate for traditional non-parallel workloads.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Instances with All Three Intel® Xeon® Processor Technologies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33" y="971186"/>
            <a:ext cx="7601793" cy="359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97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085" y="1378940"/>
            <a:ext cx="6179625" cy="857250"/>
          </a:xfrm>
        </p:spPr>
        <p:txBody>
          <a:bodyPr>
            <a:normAutofit/>
          </a:bodyPr>
          <a:lstStyle/>
          <a:p>
            <a:r>
              <a:rPr lang="en-US" sz="2800" smtClean="0"/>
              <a:t>Module </a:t>
            </a:r>
            <a:r>
              <a:rPr lang="en-US" sz="2800" smtClean="0"/>
              <a:t>12: </a:t>
            </a:r>
            <a:r>
              <a:rPr lang="en-US" sz="2800" dirty="0" smtClean="0"/>
              <a:t>Designing for Cost</a:t>
            </a:r>
            <a:endParaRPr lang="en-US" sz="2800" dirty="0"/>
          </a:p>
        </p:txBody>
      </p:sp>
      <p:pic>
        <p:nvPicPr>
          <p:cNvPr id="4" name="Picture 3" descr="Employee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47" y="262154"/>
            <a:ext cx="3433692" cy="43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EC2 Intel Processor Specifications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9" y="858983"/>
            <a:ext cx="7462875" cy="365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8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Billing Options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2" y="864178"/>
            <a:ext cx="7361453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44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Billing Options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8" y="1009650"/>
            <a:ext cx="6938129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6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Reserved Instance Cost Savings Over On-Demand</a:t>
            </a:r>
            <a:br>
              <a:rPr lang="en-US" dirty="0" smtClean="0"/>
            </a:br>
            <a:r>
              <a:rPr lang="en-US" dirty="0" smtClean="0"/>
              <a:t>(m1.large – Linux – One Year RI)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31" y="1009650"/>
            <a:ext cx="6978763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03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Reserved Instances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07" y="947304"/>
            <a:ext cx="7200211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7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Reserved vs. On-Demand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2" y="871106"/>
            <a:ext cx="6242534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1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Reserved vs. On-Demand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76" y="767196"/>
            <a:ext cx="591916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9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Reserved vs. On-Demand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5" y="739487"/>
            <a:ext cx="704610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Spot instances often offer a significant savings over on-demand</a:t>
            </a:r>
          </a:p>
          <a:p>
            <a:r>
              <a:rPr lang="en-US" dirty="0" smtClean="0"/>
              <a:t>After an architecture is built for elasticity, leveraging spot instances can be a simple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0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 Market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8" y="898813"/>
            <a:ext cx="7914423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72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/>
              <a:t>Cost model</a:t>
            </a:r>
          </a:p>
          <a:p>
            <a:r>
              <a:rPr lang="en-US" dirty="0" smtClean="0"/>
              <a:t>Services and feature costs</a:t>
            </a:r>
          </a:p>
          <a:p>
            <a:r>
              <a:rPr lang="en-US" dirty="0" smtClean="0"/>
              <a:t>Billing options</a:t>
            </a:r>
          </a:p>
          <a:p>
            <a:r>
              <a:rPr lang="en-US" dirty="0" smtClean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1151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 Market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6" y="829541"/>
            <a:ext cx="7791523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2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practices for using spot instances:</a:t>
            </a:r>
          </a:p>
          <a:p>
            <a:pPr lvl="1"/>
            <a:r>
              <a:rPr lang="en-US" dirty="0" smtClean="0"/>
              <a:t>Save your work frequently</a:t>
            </a:r>
          </a:p>
          <a:p>
            <a:pPr lvl="1"/>
            <a:r>
              <a:rPr lang="en-US" dirty="0" smtClean="0"/>
              <a:t>Add checkpoints</a:t>
            </a:r>
          </a:p>
          <a:p>
            <a:pPr lvl="1"/>
            <a:r>
              <a:rPr lang="en-US" dirty="0" smtClean="0"/>
              <a:t>Split up your work</a:t>
            </a:r>
          </a:p>
          <a:p>
            <a:pPr lvl="1"/>
            <a:r>
              <a:rPr lang="en-US" dirty="0" smtClean="0"/>
              <a:t>Test your application</a:t>
            </a:r>
          </a:p>
          <a:p>
            <a:pPr lvl="1"/>
            <a:r>
              <a:rPr lang="en-US" dirty="0" smtClean="0"/>
              <a:t>Use spot and on-demand in hybrid fashion → Master node in cluster is on-demand instance, worker nodes are Spot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3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/>
              <a:t>Cost model</a:t>
            </a:r>
          </a:p>
          <a:p>
            <a:r>
              <a:rPr lang="en-US" dirty="0" smtClean="0"/>
              <a:t>Services and feature costs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Billing options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929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Always On instances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Elasticity is one of the fundamental properties of the cloud that drives many of its economic benefits</a:t>
            </a:r>
          </a:p>
          <a:p>
            <a:r>
              <a:rPr lang="en-US" dirty="0" smtClean="0"/>
              <a:t>Optimize your usage based on real-time demand</a:t>
            </a:r>
          </a:p>
          <a:p>
            <a:pPr lvl="1"/>
            <a:r>
              <a:rPr lang="en-US" dirty="0" smtClean="0"/>
              <a:t>Reduce the number of web servers during off-peak periods</a:t>
            </a:r>
          </a:p>
          <a:p>
            <a:pPr lvl="1"/>
            <a:r>
              <a:rPr lang="en-US" dirty="0" smtClean="0"/>
              <a:t>Shut down processing nodes unused at night</a:t>
            </a:r>
          </a:p>
          <a:p>
            <a:pPr lvl="1"/>
            <a:r>
              <a:rPr lang="en-US" dirty="0" smtClean="0"/>
              <a:t>Purchase Reserved Instances for the Always On fleet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Scale-in automatically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Scaling out is key to serving customer needs but scaling in is where the savings occur</a:t>
            </a:r>
          </a:p>
          <a:p>
            <a:pPr lvl="1"/>
            <a:r>
              <a:rPr lang="en-US" dirty="0" smtClean="0"/>
              <a:t>Auto-scaling works well for stateless components</a:t>
            </a:r>
          </a:p>
          <a:p>
            <a:pPr lvl="1"/>
            <a:r>
              <a:rPr lang="en-US" dirty="0" smtClean="0"/>
              <a:t>Scripted scaling makes sense for </a:t>
            </a:r>
            <a:r>
              <a:rPr lang="en-US" dirty="0" err="1" smtClean="0"/>
              <a:t>stateful</a:t>
            </a:r>
            <a:r>
              <a:rPr lang="en-US" dirty="0" smtClean="0"/>
              <a:t> components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Auto-scaling based on Network I/O for web servers</a:t>
            </a:r>
          </a:p>
          <a:p>
            <a:pPr lvl="1"/>
            <a:r>
              <a:rPr lang="en-US" dirty="0" smtClean="0"/>
              <a:t>De-scaling RDS instances on the weekend</a:t>
            </a:r>
          </a:p>
          <a:p>
            <a:pPr lvl="1"/>
            <a:r>
              <a:rPr lang="en-US" dirty="0" smtClean="0"/>
              <a:t>Shutting down all workers when batch processing queues are empty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Scripted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Some scenarios do not lend themselves to automated de-scaling due to complex application logic</a:t>
            </a:r>
          </a:p>
          <a:p>
            <a:pPr lvl="1"/>
            <a:r>
              <a:rPr lang="en-US" dirty="0" smtClean="0"/>
              <a:t>Shutting down worker nodes only when they are not currently working</a:t>
            </a:r>
          </a:p>
          <a:p>
            <a:pPr lvl="1"/>
            <a:r>
              <a:rPr lang="en-US" dirty="0" smtClean="0"/>
              <a:t>Shutting down RDS read replicas during weekends</a:t>
            </a:r>
          </a:p>
          <a:p>
            <a:r>
              <a:rPr lang="en-US" dirty="0" smtClean="0"/>
              <a:t>Every AWS service has an API and command line tools for managing it</a:t>
            </a:r>
          </a:p>
          <a:p>
            <a:pPr lvl="1"/>
            <a:r>
              <a:rPr lang="en-US" dirty="0" smtClean="0"/>
              <a:t>Scripting of scaling activities can be a significant cost savings for little effort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7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 by time of day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62" y="794905"/>
            <a:ext cx="6737628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55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 by time of day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537" y="884959"/>
            <a:ext cx="579917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05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month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 the cluster at the end of the month</a:t>
            </a:r>
          </a:p>
          <a:p>
            <a:pPr lvl="1"/>
            <a:r>
              <a:rPr lang="en-US" dirty="0" smtClean="0"/>
              <a:t>Expand/Shrink feature in Amazon Elastic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Vertically Scale up at the end of the month</a:t>
            </a:r>
          </a:p>
          <a:p>
            <a:pPr lvl="1"/>
            <a:r>
              <a:rPr lang="en-US" dirty="0" smtClean="0"/>
              <a:t>Modify-DB-Instance (in Amazon RDS) (or a New RDS DB Instance)</a:t>
            </a:r>
          </a:p>
          <a:p>
            <a:pPr lvl="1"/>
            <a:r>
              <a:rPr lang="en-US" dirty="0" err="1" smtClean="0"/>
              <a:t>CloudFormation</a:t>
            </a:r>
            <a:r>
              <a:rPr lang="en-US" dirty="0" smtClean="0"/>
              <a:t> Script (in Amazon EC2)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 during the month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68" y="857250"/>
            <a:ext cx="6153346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7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Cost model</a:t>
            </a:r>
          </a:p>
          <a:p>
            <a:r>
              <a:rPr lang="en-US" dirty="0" smtClean="0"/>
              <a:t>Services and feature costs</a:t>
            </a:r>
          </a:p>
          <a:p>
            <a:r>
              <a:rPr lang="en-US" dirty="0" smtClean="0"/>
              <a:t>Billing options</a:t>
            </a:r>
          </a:p>
          <a:p>
            <a:r>
              <a:rPr lang="en-US" dirty="0" smtClean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64057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Leverage scalable, on-demand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EC2 can run almost anything but there are many cases where it is not cost effective</a:t>
            </a:r>
          </a:p>
          <a:p>
            <a:r>
              <a:rPr lang="en-US" dirty="0" smtClean="0"/>
              <a:t>AWS offers many scalable and cost-effective options for common application needs:</a:t>
            </a:r>
          </a:p>
          <a:p>
            <a:pPr lvl="1"/>
            <a:r>
              <a:rPr lang="en-US" dirty="0" smtClean="0"/>
              <a:t>ELB instead of a software load balancer on EC2</a:t>
            </a:r>
          </a:p>
          <a:p>
            <a:pPr lvl="1"/>
            <a:r>
              <a:rPr lang="en-US" dirty="0" smtClean="0"/>
              <a:t>SQS instead of a queue on EC2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10" y="1106314"/>
            <a:ext cx="3448626" cy="355392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Software LB on EC2</a:t>
            </a:r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Application-tier load balancer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SPOF</a:t>
            </a:r>
          </a:p>
          <a:p>
            <a:pPr lvl="1"/>
            <a:r>
              <a:rPr lang="en-US" dirty="0" smtClean="0"/>
              <a:t>Elasticity has to be implemented manually</a:t>
            </a:r>
          </a:p>
          <a:p>
            <a:pPr lvl="1"/>
            <a:r>
              <a:rPr lang="en-US" dirty="0" smtClean="0"/>
              <a:t>Not as cost-effective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864" y="1092459"/>
            <a:ext cx="3448626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ELB</a:t>
            </a:r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Pay as you go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104912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(continue)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64" y="871104"/>
            <a:ext cx="5405606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5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10" y="1106314"/>
            <a:ext cx="3448626" cy="3553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Software on EC2</a:t>
            </a:r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Custom features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Requires an instance</a:t>
            </a:r>
          </a:p>
          <a:p>
            <a:pPr lvl="1"/>
            <a:r>
              <a:rPr lang="en-US" dirty="0" smtClean="0"/>
              <a:t>SPOF</a:t>
            </a:r>
          </a:p>
          <a:p>
            <a:pPr lvl="1"/>
            <a:r>
              <a:rPr lang="en-US" dirty="0" smtClean="0"/>
              <a:t>Limited to one AZ</a:t>
            </a:r>
          </a:p>
          <a:p>
            <a:pPr lvl="1"/>
            <a:r>
              <a:rPr lang="en-US" dirty="0" smtClean="0"/>
              <a:t>DIY administration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0864" y="1092459"/>
            <a:ext cx="3448626" cy="3553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SNS, SQS, SES</a:t>
            </a:r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Elastic and Fault-tolerant</a:t>
            </a:r>
          </a:p>
          <a:p>
            <a:pPr lvl="1"/>
            <a:r>
              <a:rPr lang="en-US" dirty="0" smtClean="0"/>
              <a:t>Auto scaling</a:t>
            </a:r>
          </a:p>
          <a:p>
            <a:pPr lvl="1"/>
            <a:r>
              <a:rPr lang="en-US" dirty="0" smtClean="0"/>
              <a:t>Monitoring included</a:t>
            </a:r>
          </a:p>
          <a:p>
            <a:pPr lvl="1"/>
            <a:r>
              <a:rPr lang="en-US" dirty="0" smtClean="0"/>
              <a:t>IPV6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Internal load balancing only in VPC</a:t>
            </a:r>
          </a:p>
        </p:txBody>
      </p:sp>
    </p:spTree>
    <p:extLst>
      <p:ext uri="{BB962C8B-B14F-4D97-AF65-F5344CB8AC3E}">
        <p14:creationId xmlns:p14="http://schemas.microsoft.com/office/powerpoint/2010/main" val="407684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867" y="829540"/>
            <a:ext cx="5753237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1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up after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When it is easy to create resources, it can be easy to forget about them</a:t>
            </a:r>
          </a:p>
          <a:p>
            <a:pPr lvl="1"/>
            <a:r>
              <a:rPr lang="en-US" dirty="0" smtClean="0"/>
              <a:t>Use tagging to identify the purpose of resources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CloudWatch</a:t>
            </a:r>
            <a:r>
              <a:rPr lang="en-US" dirty="0" smtClean="0"/>
              <a:t> to identify underutilized resources</a:t>
            </a:r>
          </a:p>
          <a:p>
            <a:pPr lvl="1"/>
            <a:r>
              <a:rPr lang="en-US" dirty="0" smtClean="0"/>
              <a:t>Keep track of objects in S3 and clean up unused content</a:t>
            </a:r>
          </a:p>
          <a:p>
            <a:pPr lvl="1"/>
            <a:r>
              <a:rPr lang="en-US" dirty="0" smtClean="0"/>
              <a:t>Release unused Elastic IPs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Daily report on utilization of resources</a:t>
            </a:r>
          </a:p>
          <a:p>
            <a:pPr lvl="1"/>
            <a:r>
              <a:rPr lang="en-US" dirty="0" smtClean="0"/>
              <a:t>Clean up script to delete old S3 objects</a:t>
            </a:r>
          </a:p>
          <a:p>
            <a:r>
              <a:rPr lang="en-US" dirty="0" smtClean="0"/>
              <a:t>Make use of Trusted Advisor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0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Economics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http://aws.amazon.com/economics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Amazon wants customers to pay for exactly what they use</a:t>
            </a:r>
          </a:p>
          <a:p>
            <a:r>
              <a:rPr lang="en-US" dirty="0" smtClean="0"/>
              <a:t>Do not pay for unutilized feature or services</a:t>
            </a:r>
          </a:p>
          <a:p>
            <a:r>
              <a:rPr lang="en-US" dirty="0" smtClean="0"/>
              <a:t>This model translates into a very granular cost structure</a:t>
            </a:r>
          </a:p>
          <a:p>
            <a:r>
              <a:rPr lang="en-US" dirty="0" smtClean="0"/>
              <a:t>Every Application has different component bounding (CPU, Memory, Disk I/O), pay for what you use</a:t>
            </a:r>
          </a:p>
          <a:p>
            <a:r>
              <a:rPr lang="en-US" dirty="0" smtClean="0"/>
              <a:t>Customers have control of how they utilize our products and service, which leads to control over cost expenditures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51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/>
              <a:t>Cost model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Services and feature costs</a:t>
            </a:r>
          </a:p>
          <a:p>
            <a:r>
              <a:rPr lang="en-US" dirty="0" smtClean="0"/>
              <a:t>Billing options</a:t>
            </a:r>
          </a:p>
          <a:p>
            <a:r>
              <a:rPr lang="en-US" dirty="0" smtClean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01440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ELB, EIP, and </a:t>
            </a:r>
            <a:r>
              <a:rPr lang="en-US" dirty="0" err="1" smtClean="0"/>
              <a:t>CloudWatch</a:t>
            </a:r>
            <a:r>
              <a:rPr lang="en-US" dirty="0" smtClean="0"/>
              <a:t>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EIP</a:t>
            </a:r>
          </a:p>
          <a:p>
            <a:pPr lvl="1"/>
            <a:r>
              <a:rPr lang="en-US" dirty="0" smtClean="0"/>
              <a:t>Free when associated with an EC2 instance</a:t>
            </a:r>
          </a:p>
          <a:p>
            <a:pPr lvl="1"/>
            <a:r>
              <a:rPr lang="en-US" dirty="0" smtClean="0"/>
              <a:t>$0.005 per hour unassociated</a:t>
            </a:r>
          </a:p>
          <a:p>
            <a:pPr lvl="1"/>
            <a:r>
              <a:rPr lang="en-US" dirty="0" smtClean="0"/>
              <a:t>$0.10 per 100 remaps</a:t>
            </a:r>
          </a:p>
          <a:p>
            <a:r>
              <a:rPr lang="en-US" dirty="0" err="1" smtClean="0"/>
              <a:t>CloudWatch</a:t>
            </a:r>
            <a:endParaRPr lang="en-US" dirty="0" smtClean="0"/>
          </a:p>
          <a:p>
            <a:pPr lvl="1"/>
            <a:r>
              <a:rPr lang="en-US" dirty="0" smtClean="0"/>
              <a:t>Detailed monitoring $3.50 per instance per month</a:t>
            </a:r>
          </a:p>
          <a:p>
            <a:pPr lvl="1"/>
            <a:r>
              <a:rPr lang="en-US" dirty="0" smtClean="0"/>
              <a:t>Custom metrics $0.50 per metric per month</a:t>
            </a:r>
          </a:p>
          <a:p>
            <a:r>
              <a:rPr lang="en-US" dirty="0" smtClean="0"/>
              <a:t>ELB</a:t>
            </a:r>
          </a:p>
          <a:p>
            <a:pPr lvl="1"/>
            <a:r>
              <a:rPr lang="en-US" dirty="0" smtClean="0"/>
              <a:t>$0.025 per ELB-hour</a:t>
            </a:r>
          </a:p>
          <a:p>
            <a:pPr lvl="1"/>
            <a:r>
              <a:rPr lang="en-US" dirty="0" smtClean="0"/>
              <a:t>$0.008 per GB of bandwidth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60" y="3567557"/>
            <a:ext cx="3607376" cy="96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61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ESB Service and Feature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EBS Volume</a:t>
            </a:r>
          </a:p>
          <a:p>
            <a:pPr lvl="1"/>
            <a:r>
              <a:rPr lang="en-US" dirty="0" smtClean="0"/>
              <a:t>$0.05 per GB/month</a:t>
            </a:r>
          </a:p>
          <a:p>
            <a:pPr lvl="1"/>
            <a:r>
              <a:rPr lang="en-US" dirty="0" smtClean="0"/>
              <a:t>$0.05 per million I/O requests</a:t>
            </a:r>
          </a:p>
          <a:p>
            <a:r>
              <a:rPr lang="en-US" dirty="0" smtClean="0"/>
              <a:t>Provisioned IOPS EBS Volumes</a:t>
            </a:r>
          </a:p>
          <a:p>
            <a:pPr lvl="1"/>
            <a:r>
              <a:rPr lang="en-US" dirty="0" smtClean="0"/>
              <a:t>$0.125 per GB-month of provisioned storage</a:t>
            </a:r>
          </a:p>
          <a:p>
            <a:pPr lvl="1"/>
            <a:r>
              <a:rPr lang="en-US" dirty="0" smtClean="0"/>
              <a:t>$0.10 per Provisioned IOPS-month</a:t>
            </a:r>
          </a:p>
          <a:p>
            <a:r>
              <a:rPr lang="en-US" dirty="0" smtClean="0"/>
              <a:t>EBS Snapshots to Amazon S3</a:t>
            </a:r>
          </a:p>
          <a:p>
            <a:pPr lvl="1"/>
            <a:r>
              <a:rPr lang="en-US" dirty="0" smtClean="0"/>
              <a:t>$0.095 per GB-month of data stored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6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S3, S3 RRS, Glacier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Pay for capacity used. For the first 1TB per month:</a:t>
            </a:r>
          </a:p>
          <a:p>
            <a:pPr lvl="1"/>
            <a:r>
              <a:rPr lang="en-US" dirty="0" smtClean="0"/>
              <a:t>S3 Standard Storage - $0.03/GB</a:t>
            </a:r>
          </a:p>
          <a:p>
            <a:pPr lvl="1"/>
            <a:r>
              <a:rPr lang="en-US" dirty="0" smtClean="0"/>
              <a:t>S3 Reduced Redundancy Storage - $0.024/GB</a:t>
            </a:r>
          </a:p>
          <a:p>
            <a:pPr lvl="1"/>
            <a:r>
              <a:rPr lang="en-US" dirty="0" smtClean="0"/>
              <a:t>Glacier - $0.01/GB</a:t>
            </a:r>
          </a:p>
          <a:p>
            <a:r>
              <a:rPr lang="en-US" dirty="0" smtClean="0"/>
              <a:t>S3 PUT, COPY, POST, LIST - $0.05 per 1,000 requests</a:t>
            </a:r>
          </a:p>
          <a:p>
            <a:r>
              <a:rPr lang="en-US" dirty="0" smtClean="0"/>
              <a:t>Glacier Archive/Restore - $0.05 per 1,000 requests</a:t>
            </a:r>
          </a:p>
          <a:p>
            <a:r>
              <a:rPr lang="en-US" dirty="0" smtClean="0"/>
              <a:t>DELETE – Free</a:t>
            </a:r>
          </a:p>
          <a:p>
            <a:r>
              <a:rPr lang="en-US" dirty="0" smtClean="0"/>
              <a:t>GET and all other requests - $0.004 per 10,000 requests</a:t>
            </a:r>
          </a:p>
          <a:p>
            <a:r>
              <a:rPr lang="en-US" dirty="0" smtClean="0"/>
              <a:t>Data transfer OUT from S3 to Internet - $0.12 per GB up to 10TB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0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Enteprise Summits 2014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F88AE770E904C9C11AA6AA3506CC3" ma:contentTypeVersion="0" ma:contentTypeDescription="Create a new document." ma:contentTypeScope="" ma:versionID="cbe8c93db31d1656f2a8a05d408b9f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522D3F-0F7B-457C-8FEB-C4E1CF985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5640</TotalTime>
  <Words>1374</Words>
  <Application>Microsoft Office PowerPoint</Application>
  <PresentationFormat>On-screen Show (16:9)</PresentationFormat>
  <Paragraphs>230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Enteprise Summits 2014</vt:lpstr>
      <vt:lpstr>PowerPoint Presentation</vt:lpstr>
      <vt:lpstr>Module 12: Designing for Cost</vt:lpstr>
      <vt:lpstr>Topics</vt:lpstr>
      <vt:lpstr>Topics</vt:lpstr>
      <vt:lpstr>Cost model</vt:lpstr>
      <vt:lpstr>Topics</vt:lpstr>
      <vt:lpstr>ELB, EIP, and CloudWatch Costs</vt:lpstr>
      <vt:lpstr>ESB Service and Feature Costs</vt:lpstr>
      <vt:lpstr>S3, S3 RRS, Glacier Costs</vt:lpstr>
      <vt:lpstr>RDS Service and Feature Costs</vt:lpstr>
      <vt:lpstr>DynamoDB Service Costs</vt:lpstr>
      <vt:lpstr>R53 and CloudFront Service Costs</vt:lpstr>
      <vt:lpstr>SQS, SNS, SES Service and Feature Costs</vt:lpstr>
      <vt:lpstr>Topics</vt:lpstr>
      <vt:lpstr>Free Services and Features</vt:lpstr>
      <vt:lpstr>EC2 Billing Options</vt:lpstr>
      <vt:lpstr>Your choice of Amazon EC2 instances matters</vt:lpstr>
      <vt:lpstr>Additional Features that impact your workload</vt:lpstr>
      <vt:lpstr>Instances with All Three Intel® Xeon® Processor Technologies</vt:lpstr>
      <vt:lpstr>Amazon EC2 Intel Processor Specifications</vt:lpstr>
      <vt:lpstr>EC2 Billing Options</vt:lpstr>
      <vt:lpstr>EC2 Billing Options</vt:lpstr>
      <vt:lpstr>Reserved Instance Cost Savings Over On-Demand (m1.large – Linux – One Year RI)</vt:lpstr>
      <vt:lpstr>Reserved Instances</vt:lpstr>
      <vt:lpstr>Reserved vs. On-Demand</vt:lpstr>
      <vt:lpstr>Reserved vs. On-Demand</vt:lpstr>
      <vt:lpstr>Reserved vs. On-Demand</vt:lpstr>
      <vt:lpstr>Spot Market</vt:lpstr>
      <vt:lpstr>Spot Market</vt:lpstr>
      <vt:lpstr>Spot Market</vt:lpstr>
      <vt:lpstr>Spot Market</vt:lpstr>
      <vt:lpstr>Topics</vt:lpstr>
      <vt:lpstr>Minimize Always On instances</vt:lpstr>
      <vt:lpstr>Scale-in automatically</vt:lpstr>
      <vt:lpstr>Scripted scaling</vt:lpstr>
      <vt:lpstr>Optimize by time of day</vt:lpstr>
      <vt:lpstr>Optimize by time of day</vt:lpstr>
      <vt:lpstr>End of month processing</vt:lpstr>
      <vt:lpstr>Optimize during the month</vt:lpstr>
      <vt:lpstr>Leverage scalable, on-demand services</vt:lpstr>
      <vt:lpstr>Best Practices</vt:lpstr>
      <vt:lpstr>Best Practices (continue)</vt:lpstr>
      <vt:lpstr>Best Practices</vt:lpstr>
      <vt:lpstr>Best Practices</vt:lpstr>
      <vt:lpstr>Clean up after yourself</vt:lpstr>
      <vt:lpstr>Economics Center</vt:lpstr>
    </vt:vector>
  </TitlesOfParts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Schultz, Kelley</dc:creator>
  <cp:lastModifiedBy>Thieu Lam Dong Quan (EBS.DMS)</cp:lastModifiedBy>
  <cp:revision>290</cp:revision>
  <dcterms:created xsi:type="dcterms:W3CDTF">2013-09-17T00:51:11Z</dcterms:created>
  <dcterms:modified xsi:type="dcterms:W3CDTF">2020-11-11T04:14:08Z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0x01010038FF88AE770E904C9C11AA6AA3506CC3</vt:lpwstr>
  </property>
</Properties>
</file>